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2" r:id="rId3"/>
    <p:sldId id="271" r:id="rId4"/>
    <p:sldId id="258" r:id="rId5"/>
    <p:sldId id="283" r:id="rId6"/>
    <p:sldId id="273" r:id="rId7"/>
    <p:sldId id="268" r:id="rId8"/>
    <p:sldId id="269" r:id="rId9"/>
    <p:sldId id="260" r:id="rId10"/>
    <p:sldId id="262" r:id="rId11"/>
    <p:sldId id="280" r:id="rId12"/>
    <p:sldId id="277" r:id="rId13"/>
    <p:sldId id="276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93FF7FC-4775-47E5-9218-7ECBAF16C8CB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87FBD2A-4047-470C-84F9-291782B606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412776"/>
            <a:ext cx="6090211" cy="4917578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130D3A-59F7-4982-AA71-06B0FAACB22E}"/>
              </a:ext>
            </a:extLst>
          </p:cNvPr>
          <p:cNvSpPr txBox="1"/>
          <p:nvPr/>
        </p:nvSpPr>
        <p:spPr>
          <a:xfrm>
            <a:off x="2051720" y="527646"/>
            <a:ext cx="5161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Николай Николаевич Носов</a:t>
            </a:r>
          </a:p>
        </p:txBody>
      </p:sp>
    </p:spTree>
    <p:extLst>
      <p:ext uri="{BB962C8B-B14F-4D97-AF65-F5344CB8AC3E}">
        <p14:creationId xmlns:p14="http://schemas.microsoft.com/office/powerpoint/2010/main" xmlns="" val="258626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99" y="872716"/>
            <a:ext cx="8686800" cy="1296144"/>
          </a:xfrm>
        </p:spPr>
        <p:txBody>
          <a:bodyPr>
            <a:noAutofit/>
          </a:bodyPr>
          <a:lstStyle/>
          <a:p>
            <a:r>
              <a:rPr lang="ru-RU" sz="1800" cap="none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Книги </a:t>
            </a:r>
            <a:r>
              <a:rPr lang="ru-RU" sz="1800" cap="none" dirty="0" err="1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Н.Носова</a:t>
            </a:r>
            <a:r>
              <a:rPr lang="ru-RU" sz="1800" cap="none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нравятся детям, потому что в них рассказывается о таких же, как они, непоседах, изобретателях и фантазерах- словом об обычных мальчишках и девчонках.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320055" y="1628800"/>
            <a:ext cx="41910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 </a:t>
            </a:r>
          </a:p>
          <a:p>
            <a:pPr marL="0" indent="0">
              <a:buNone/>
            </a:pPr>
            <a:endParaRPr lang="ru-RU" sz="1800" dirty="0">
              <a:latin typeface="Comic Sans MS" pitchFamily="66" charset="0"/>
            </a:endParaRPr>
          </a:p>
          <a:p>
            <a:pPr marL="0" indent="0">
              <a:buNone/>
            </a:pPr>
            <a:endParaRPr lang="ru-RU" sz="1800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1800" dirty="0">
                <a:latin typeface="Comic Sans MS" pitchFamily="66" charset="0"/>
              </a:rPr>
              <a:t>                    </a:t>
            </a:r>
            <a:endParaRPr lang="ru-RU" sz="1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26" name="Picture 2" descr="D:\Backup\d\учеба\1264164021_01_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1467" y="2708920"/>
            <a:ext cx="381089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132856"/>
            <a:ext cx="3192505" cy="419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848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7261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412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9762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543696"/>
          </a:xfrm>
        </p:spPr>
        <p:txBody>
          <a:bodyPr>
            <a:normAutofit fontScale="90000"/>
          </a:bodyPr>
          <a:lstStyle/>
          <a:p>
            <a:r>
              <a:rPr lang="ru-RU" dirty="0"/>
              <a:t>Угадайте из какого рассказа этот отрывок?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4236" y="1124744"/>
            <a:ext cx="5413908" cy="4929411"/>
          </a:xfrm>
        </p:spPr>
        <p:txBody>
          <a:bodyPr>
            <a:normAutofit fontScale="25000" lnSpcReduction="20000"/>
          </a:bodyPr>
          <a:lstStyle/>
          <a:p>
            <a:r>
              <a:rPr lang="ru-RU" sz="4800" dirty="0">
                <a:latin typeface="Bookman Old Style" panose="02050604050505020204" pitchFamily="18" charset="0"/>
              </a:rPr>
              <a:t>1. « - Я один раз купался в море, - говорит Мишутка, - и на меня напала акула. Я её, бац, кулаком, а она меня, цап, за голову - и откусила.</a:t>
            </a:r>
          </a:p>
          <a:p>
            <a:r>
              <a:rPr lang="ru-RU" sz="4800" dirty="0">
                <a:latin typeface="Bookman Old Style" panose="02050604050505020204" pitchFamily="18" charset="0"/>
              </a:rPr>
              <a:t>- Врёшь!</a:t>
            </a:r>
          </a:p>
          <a:p>
            <a:r>
              <a:rPr lang="ru-RU" sz="4800" dirty="0">
                <a:latin typeface="Bookman Old Style" panose="02050604050505020204" pitchFamily="18" charset="0"/>
              </a:rPr>
              <a:t>- Нет, правда!</a:t>
            </a:r>
          </a:p>
          <a:p>
            <a:r>
              <a:rPr lang="ru-RU" sz="4800" dirty="0">
                <a:latin typeface="Bookman Old Style" panose="02050604050505020204" pitchFamily="18" charset="0"/>
              </a:rPr>
              <a:t>- Почему же ты не умер?</a:t>
            </a:r>
          </a:p>
          <a:p>
            <a:r>
              <a:rPr lang="ru-RU" sz="4800" dirty="0">
                <a:latin typeface="Bookman Old Style" panose="02050604050505020204" pitchFamily="18" charset="0"/>
              </a:rPr>
              <a:t>- А зачем мне умирать? Я выплыл на берег и пошёл домой.</a:t>
            </a:r>
          </a:p>
          <a:p>
            <a:r>
              <a:rPr lang="en-US" sz="4800" dirty="0">
                <a:latin typeface="Bookman Old Style" panose="02050604050505020204" pitchFamily="18" charset="0"/>
              </a:rPr>
              <a:t>- </a:t>
            </a:r>
            <a:r>
              <a:rPr lang="en-US" sz="4800" dirty="0" err="1">
                <a:latin typeface="Bookman Old Style" panose="02050604050505020204" pitchFamily="18" charset="0"/>
              </a:rPr>
              <a:t>Без</a:t>
            </a:r>
            <a:r>
              <a:rPr lang="en-US" sz="4800" dirty="0">
                <a:latin typeface="Bookman Old Style" panose="02050604050505020204" pitchFamily="18" charset="0"/>
              </a:rPr>
              <a:t> </a:t>
            </a:r>
            <a:r>
              <a:rPr lang="en-US" sz="4800" dirty="0" err="1">
                <a:latin typeface="Bookman Old Style" panose="02050604050505020204" pitchFamily="18" charset="0"/>
              </a:rPr>
              <a:t>головы</a:t>
            </a:r>
            <a:r>
              <a:rPr lang="en-US" sz="4800" dirty="0">
                <a:latin typeface="Bookman Old Style" panose="02050604050505020204" pitchFamily="18" charset="0"/>
              </a:rPr>
              <a:t>?</a:t>
            </a:r>
            <a:endParaRPr lang="ru-RU" sz="4800" dirty="0">
              <a:latin typeface="Bookman Old Style" panose="02050604050505020204" pitchFamily="18" charset="0"/>
            </a:endParaRPr>
          </a:p>
          <a:p>
            <a:r>
              <a:rPr lang="en-US" sz="4800" dirty="0">
                <a:latin typeface="Bookman Old Style" panose="02050604050505020204" pitchFamily="18" charset="0"/>
              </a:rPr>
              <a:t>- </a:t>
            </a:r>
            <a:r>
              <a:rPr lang="en-US" sz="4800" dirty="0" err="1">
                <a:latin typeface="Bookman Old Style" panose="02050604050505020204" pitchFamily="18" charset="0"/>
              </a:rPr>
              <a:t>Конечно</a:t>
            </a:r>
            <a:r>
              <a:rPr lang="en-US" sz="4800" dirty="0">
                <a:latin typeface="Bookman Old Style" panose="02050604050505020204" pitchFamily="18" charset="0"/>
              </a:rPr>
              <a:t>, </a:t>
            </a:r>
            <a:r>
              <a:rPr lang="en-US" sz="4800" dirty="0" err="1">
                <a:latin typeface="Bookman Old Style" panose="02050604050505020204" pitchFamily="18" charset="0"/>
              </a:rPr>
              <a:t>без</a:t>
            </a:r>
            <a:r>
              <a:rPr lang="en-US" sz="4800" dirty="0">
                <a:latin typeface="Bookman Old Style" panose="02050604050505020204" pitchFamily="18" charset="0"/>
              </a:rPr>
              <a:t> </a:t>
            </a:r>
            <a:r>
              <a:rPr lang="en-US" sz="4800" dirty="0" err="1">
                <a:latin typeface="Bookman Old Style" panose="02050604050505020204" pitchFamily="18" charset="0"/>
              </a:rPr>
              <a:t>головы</a:t>
            </a:r>
            <a:r>
              <a:rPr lang="en-US" sz="4800" dirty="0">
                <a:latin typeface="Bookman Old Style" panose="02050604050505020204" pitchFamily="18" charset="0"/>
              </a:rPr>
              <a:t>»</a:t>
            </a:r>
            <a:endParaRPr lang="ru-RU" sz="4800" dirty="0">
              <a:latin typeface="Bookman Old Style" panose="02050604050505020204" pitchFamily="18" charset="0"/>
            </a:endParaRPr>
          </a:p>
          <a:p>
            <a:r>
              <a:rPr lang="ru-RU" sz="4800" b="1" dirty="0">
                <a:latin typeface="Bookman Old Style" panose="02050604050505020204" pitchFamily="18" charset="0"/>
              </a:rPr>
              <a:t>Ответ: «Фантазёры»</a:t>
            </a:r>
            <a:endParaRPr lang="ru-RU" sz="4800" dirty="0">
              <a:latin typeface="Bookman Old Style" panose="02050604050505020204" pitchFamily="18" charset="0"/>
            </a:endParaRPr>
          </a:p>
          <a:p>
            <a:r>
              <a:rPr lang="ru-RU" sz="4800" dirty="0">
                <a:latin typeface="Bookman Old Style" panose="02050604050505020204" pitchFamily="18" charset="0"/>
              </a:rPr>
              <a:t>2.«Наконец заплатка была пришита. Она торчала на штанах, словно сушёный</a:t>
            </a:r>
            <a:br>
              <a:rPr lang="ru-RU" sz="4800" dirty="0">
                <a:latin typeface="Bookman Old Style" panose="02050604050505020204" pitchFamily="18" charset="0"/>
              </a:rPr>
            </a:br>
            <a:r>
              <a:rPr lang="ru-RU" sz="4800" dirty="0">
                <a:latin typeface="Bookman Old Style" panose="02050604050505020204" pitchFamily="18" charset="0"/>
              </a:rPr>
              <a:t>гриб, а материя вокруг сморщилась так, что одна штанина даже стала короче».</a:t>
            </a:r>
          </a:p>
          <a:p>
            <a:r>
              <a:rPr lang="ru-RU" sz="4800" b="1" dirty="0">
                <a:latin typeface="Bookman Old Style" panose="02050604050505020204" pitchFamily="18" charset="0"/>
              </a:rPr>
              <a:t>Ответ: «Заплатка»</a:t>
            </a:r>
          </a:p>
          <a:p>
            <a:r>
              <a:rPr lang="ru-RU" sz="4800" dirty="0">
                <a:latin typeface="Bookman Old Style" panose="02050604050505020204" pitchFamily="18" charset="0"/>
              </a:rPr>
              <a:t>«Сидим и ждём, когда каша сварится. Вдруг смотрю: крышка на кастрюле приподнялась, и из-под неё каша лезет.</a:t>
            </a:r>
          </a:p>
          <a:p>
            <a:r>
              <a:rPr lang="ru-RU" sz="4800" dirty="0">
                <a:latin typeface="Bookman Old Style" panose="02050604050505020204" pitchFamily="18" charset="0"/>
              </a:rPr>
              <a:t>- Мишка, - говорю, - что это? Почему каша лезет?</a:t>
            </a:r>
          </a:p>
          <a:p>
            <a:r>
              <a:rPr lang="ru-RU" sz="4800" dirty="0">
                <a:latin typeface="Bookman Old Style" panose="02050604050505020204" pitchFamily="18" charset="0"/>
              </a:rPr>
              <a:t>- Куда?</a:t>
            </a:r>
          </a:p>
          <a:p>
            <a:r>
              <a:rPr lang="ru-RU" sz="4800" dirty="0">
                <a:latin typeface="Bookman Old Style" panose="02050604050505020204" pitchFamily="18" charset="0"/>
              </a:rPr>
              <a:t>- Шут её знает куда! Из кастрюли лезет!</a:t>
            </a:r>
          </a:p>
          <a:p>
            <a:r>
              <a:rPr lang="ru-RU" sz="4800" dirty="0">
                <a:latin typeface="Bookman Old Style" panose="02050604050505020204" pitchFamily="18" charset="0"/>
              </a:rPr>
              <a:t>Мишка схватил ложку и стал кашу обратно в кастрюлю впихивать, Мял её, мял, а она будто пухнет в кастрюле, так и вываливается наружу».</a:t>
            </a:r>
          </a:p>
          <a:p>
            <a:r>
              <a:rPr lang="ru-RU" sz="4800" b="1" dirty="0">
                <a:latin typeface="Bookman Old Style" panose="02050604050505020204" pitchFamily="18" charset="0"/>
              </a:rPr>
              <a:t>Ответ: «Мишкина каша»</a:t>
            </a:r>
            <a:endParaRPr lang="ru-RU" sz="4800" dirty="0">
              <a:latin typeface="Bookman Old Style" panose="02050604050505020204" pitchFamily="18" charset="0"/>
            </a:endParaRPr>
          </a:p>
          <a:p>
            <a:r>
              <a:rPr lang="ru-RU" sz="4800" dirty="0">
                <a:latin typeface="Bookman Old Style" panose="02050604050505020204" pitchFamily="18" charset="0"/>
              </a:rPr>
              <a:t> «Мама недавно подарила Виталику аквариум с рыбкой. Очень хорошая была рыбка, красивая! Серебристый карасик - вот как она называлась. Виталик был рад, что у него есть карасик. Первое время он очень интересовался рыбкой – кормил её, менял воду в аквариуме, а потом привык к ней и иногда забывал её вовремя покормить». </a:t>
            </a:r>
          </a:p>
          <a:p>
            <a:r>
              <a:rPr lang="ru-RU" sz="4800" b="1" dirty="0">
                <a:latin typeface="Bookman Old Style" panose="02050604050505020204" pitchFamily="18" charset="0"/>
              </a:rPr>
              <a:t>Ответ «Карасик»</a:t>
            </a:r>
            <a:endParaRPr lang="ru-RU" sz="4800" dirty="0">
              <a:latin typeface="Bookman Old Style" panose="02050604050505020204" pitchFamily="18" charset="0"/>
            </a:endParaRPr>
          </a:p>
          <a:p>
            <a:r>
              <a:rPr lang="ru-RU" sz="4800" dirty="0">
                <a:latin typeface="Bookman Old Style" panose="02050604050505020204" pitchFamily="18" charset="0"/>
              </a:rPr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2557" y="1772816"/>
            <a:ext cx="2562997" cy="3024336"/>
          </a:xfrm>
        </p:spPr>
      </p:pic>
    </p:spTree>
    <p:extLst>
      <p:ext uri="{BB962C8B-B14F-4D97-AF65-F5344CB8AC3E}">
        <p14:creationId xmlns:p14="http://schemas.microsoft.com/office/powerpoint/2010/main" xmlns="" val="24511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0264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539552" y="145508"/>
            <a:ext cx="8686800" cy="841375"/>
          </a:xfrm>
        </p:spPr>
        <p:txBody>
          <a:bodyPr/>
          <a:lstStyle/>
          <a:p>
            <a:r>
              <a:rPr lang="ru-RU" dirty="0"/>
              <a:t>Биография Н. Н. </a:t>
            </a:r>
            <a:r>
              <a:rPr lang="ru-RU" dirty="0" err="1"/>
              <a:t>носова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988444"/>
            <a:ext cx="5040560" cy="5869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Bookman Old Style" panose="02050604050505020204" pitchFamily="18" charset="0"/>
                <a:ea typeface="Calibri"/>
                <a:cs typeface="Times New Roman"/>
              </a:rPr>
              <a:t>Николай носов родился 23 ноября 1908 г. В Киеве, в семье эстрадного артиста . </a:t>
            </a:r>
          </a:p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Bookman Old Style" panose="02050604050505020204" pitchFamily="18" charset="0"/>
                <a:ea typeface="Calibri"/>
                <a:cs typeface="Times New Roman"/>
              </a:rPr>
              <a:t>Детство его проходило в небольшом городке Ирпень, где мальчик и начал учиться в гимназии. </a:t>
            </a:r>
          </a:p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Bookman Old Style" panose="02050604050505020204" pitchFamily="18" charset="0"/>
                <a:ea typeface="Calibri"/>
                <a:cs typeface="Times New Roman"/>
              </a:rPr>
              <a:t>Он рос разносторонним молодым человеком, увлекался и фотографией, и химией, и шахматами. и музыкой. После окончания Московского института кинематографии работал постановщиком и режиссером </a:t>
            </a:r>
            <a:r>
              <a:rPr lang="ru-RU" dirty="0" err="1" smtClean="0">
                <a:latin typeface="Bookman Old Style" panose="02050604050505020204" pitchFamily="18" charset="0"/>
                <a:ea typeface="Calibri"/>
                <a:cs typeface="Times New Roman"/>
              </a:rPr>
              <a:t>мультипликаплиционных</a:t>
            </a:r>
            <a:r>
              <a:rPr lang="ru-RU" dirty="0">
                <a:latin typeface="Bookman Old Style" panose="02050604050505020204" pitchFamily="18" charset="0"/>
                <a:ea typeface="Calibri"/>
                <a:cs typeface="Times New Roman"/>
              </a:rPr>
              <a:t>, научных и учебных фильмов. </a:t>
            </a:r>
          </a:p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Bookman Old Style" panose="02050604050505020204" pitchFamily="18" charset="0"/>
                <a:ea typeface="Calibri"/>
                <a:cs typeface="Times New Roman"/>
              </a:rPr>
              <a:t>С 1938 года начинает писать детские рассказы. Николай Носов умер 26 июля 1976 году.</a:t>
            </a:r>
            <a:endParaRPr lang="ru-RU" sz="2800" dirty="0">
              <a:effectLst/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844824"/>
            <a:ext cx="273630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9133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188640"/>
            <a:ext cx="8458200" cy="520700"/>
          </a:xfrm>
        </p:spPr>
        <p:txBody>
          <a:bodyPr/>
          <a:lstStyle/>
          <a:p>
            <a:r>
              <a:rPr lang="ru-RU" dirty="0"/>
              <a:t>Как начиналось творчество Николая Носова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544628" y="836712"/>
            <a:ext cx="3754760" cy="4800600"/>
          </a:xfrm>
        </p:spPr>
        <p:txBody>
          <a:bodyPr>
            <a:normAutofit/>
          </a:bodyPr>
          <a:lstStyle/>
          <a:p>
            <a:r>
              <a:rPr lang="ru-RU" dirty="0"/>
              <a:t>         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2000" dirty="0">
                <a:latin typeface="Bookman Old Style" panose="02050604050505020204" pitchFamily="18" charset="0"/>
              </a:rPr>
              <a:t>Когда у Н</a:t>
            </a:r>
            <a:r>
              <a:rPr lang="ru-RU" sz="2000" dirty="0" smtClean="0">
                <a:latin typeface="Bookman Old Style" panose="02050604050505020204" pitchFamily="18" charset="0"/>
              </a:rPr>
              <a:t>. Носова </a:t>
            </a:r>
            <a:r>
              <a:rPr lang="ru-RU" sz="2000" dirty="0">
                <a:latin typeface="Bookman Old Style" panose="02050604050505020204" pitchFamily="18" charset="0"/>
              </a:rPr>
              <a:t>родился сын, он начал сочинять для него сказки и рассказы. Эти рассказы стали невероятно популярны. Они печатались в детских журналах «</a:t>
            </a:r>
            <a:r>
              <a:rPr lang="ru-RU" sz="2000" dirty="0" err="1">
                <a:latin typeface="Bookman Old Style" panose="02050604050505020204" pitchFamily="18" charset="0"/>
              </a:rPr>
              <a:t>Мурзилка</a:t>
            </a:r>
            <a:r>
              <a:rPr lang="ru-RU" sz="2000" dirty="0">
                <a:latin typeface="Bookman Old Style" panose="02050604050505020204" pitchFamily="18" charset="0"/>
              </a:rPr>
              <a:t>», «Костер», «Затейники»</a:t>
            </a:r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4613" y="1047750"/>
            <a:ext cx="3524250" cy="4762500"/>
          </a:xfrm>
        </p:spPr>
      </p:pic>
    </p:spTree>
    <p:extLst>
      <p:ext uri="{BB962C8B-B14F-4D97-AF65-F5344CB8AC3E}">
        <p14:creationId xmlns:p14="http://schemas.microsoft.com/office/powerpoint/2010/main" xmlns="" val="2588134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3219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5" y="260648"/>
            <a:ext cx="9036495" cy="6597352"/>
          </a:xfrm>
        </p:spPr>
      </p:pic>
    </p:spTree>
    <p:extLst>
      <p:ext uri="{BB962C8B-B14F-4D97-AF65-F5344CB8AC3E}">
        <p14:creationId xmlns:p14="http://schemas.microsoft.com/office/powerpoint/2010/main" xmlns="" val="2955963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48680"/>
            <a:ext cx="8458200" cy="520700"/>
          </a:xfrm>
        </p:spPr>
        <p:txBody>
          <a:bodyPr/>
          <a:lstStyle/>
          <a:p>
            <a:r>
              <a:rPr lang="ru-RU" dirty="0" err="1"/>
              <a:t>Незнайкина</a:t>
            </a:r>
            <a:r>
              <a:rPr lang="ru-RU" dirty="0"/>
              <a:t> история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503548" y="1296303"/>
            <a:ext cx="4536504" cy="500141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1600" b="1" dirty="0">
                <a:latin typeface="Bookman Old Style" panose="02050604050505020204" pitchFamily="18" charset="0"/>
              </a:rPr>
              <a:t>Вы слышали когда-нибудь про город из цветов?</a:t>
            </a:r>
          </a:p>
          <a:p>
            <a:pPr algn="just"/>
            <a:r>
              <a:rPr lang="ru-RU" sz="1600" b="1" dirty="0">
                <a:latin typeface="Bookman Old Style" panose="02050604050505020204" pitchFamily="18" charset="0"/>
              </a:rPr>
              <a:t>Живут в нём коротышки из сказочных миров.</a:t>
            </a:r>
          </a:p>
          <a:p>
            <a:pPr algn="just"/>
            <a:r>
              <a:rPr lang="ru-RU" sz="1600" b="1" dirty="0">
                <a:latin typeface="Bookman Old Style" panose="02050604050505020204" pitchFamily="18" charset="0"/>
              </a:rPr>
              <a:t>Цветочный город шумный - он в сказочной стране.</a:t>
            </a:r>
          </a:p>
          <a:p>
            <a:pPr algn="just"/>
            <a:r>
              <a:rPr lang="ru-RU" sz="1600" b="1" dirty="0">
                <a:latin typeface="Bookman Old Style" panose="02050604050505020204" pitchFamily="18" charset="0"/>
              </a:rPr>
              <a:t>В нём чудеса, как птицы, порхают в вышине.</a:t>
            </a:r>
          </a:p>
          <a:p>
            <a:pPr algn="just"/>
            <a:r>
              <a:rPr lang="ru-RU" sz="1600" b="1" dirty="0">
                <a:latin typeface="Bookman Old Style" panose="02050604050505020204" pitchFamily="18" charset="0"/>
              </a:rPr>
              <a:t>А я, друзья - Незнайка, вы знаете меня,</a:t>
            </a:r>
            <a:br>
              <a:rPr lang="ru-RU" sz="1600" b="1" dirty="0">
                <a:latin typeface="Bookman Old Style" panose="02050604050505020204" pitchFamily="18" charset="0"/>
              </a:rPr>
            </a:br>
            <a:r>
              <a:rPr lang="ru-RU" sz="1600" b="1" dirty="0">
                <a:latin typeface="Bookman Old Style" panose="02050604050505020204" pitchFamily="18" charset="0"/>
              </a:rPr>
              <a:t>Ведь самый, самый, самый известный - это я.</a:t>
            </a:r>
          </a:p>
          <a:p>
            <a:pPr indent="457200" algn="just"/>
            <a:r>
              <a:rPr lang="ru-RU" sz="1900" dirty="0">
                <a:effectLst/>
                <a:latin typeface="Bookman Old Style" panose="02050604050505020204" pitchFamily="18" charset="0"/>
              </a:rPr>
              <a:t> </a:t>
            </a:r>
          </a:p>
          <a:p>
            <a:pPr indent="457200" algn="just"/>
            <a:r>
              <a:rPr lang="ru-RU" sz="1600" dirty="0">
                <a:effectLst/>
                <a:latin typeface="Bookman Old Style" panose="02050604050505020204" pitchFamily="18" charset="0"/>
              </a:rPr>
              <a:t>Николай Николаевич Носов            подарил нам три произведения о Незнайке и других забавных коротышках: «Приключения Незнайки и его друзей», «Незнайка в Солнечном городе» и «Незнайка на Луне». </a:t>
            </a:r>
          </a:p>
          <a:p>
            <a:pPr indent="457200" algn="just"/>
            <a:r>
              <a:rPr lang="ru-RU" sz="1600" dirty="0">
                <a:effectLst/>
                <a:latin typeface="Bookman Old Style" panose="02050604050505020204" pitchFamily="18" charset="0"/>
              </a:rPr>
              <a:t>А несколько лет назад внук Николая Николаевича Игорь Петрович Носов написал новые книги о приключениях Незнайки и его друзей - "Путешествие Незнайки в Каменный город", "Остров Незнайки" и другие.</a:t>
            </a:r>
          </a:p>
          <a:p>
            <a:pPr indent="457200" algn="just"/>
            <a:r>
              <a:rPr lang="ru-RU" sz="1600" dirty="0">
                <a:effectLst/>
                <a:latin typeface="Bookman Old Style" panose="02050604050505020204" pitchFamily="18" charset="0"/>
              </a:rPr>
              <a:t/>
            </a:r>
            <a:br>
              <a:rPr lang="ru-RU" sz="1600" dirty="0">
                <a:effectLst/>
                <a:latin typeface="Bookman Old Style" panose="02050604050505020204" pitchFamily="18" charset="0"/>
              </a:rPr>
            </a:br>
            <a:r>
              <a:rPr lang="ru-RU" sz="1600" dirty="0">
                <a:effectLst/>
                <a:latin typeface="Bookman Old Style" panose="02050604050505020204" pitchFamily="18" charset="0"/>
              </a:rPr>
              <a:t/>
            </a:r>
            <a:br>
              <a:rPr lang="ru-RU" sz="1600" dirty="0">
                <a:effectLst/>
                <a:latin typeface="Bookman Old Style" panose="02050604050505020204" pitchFamily="18" charset="0"/>
              </a:rPr>
            </a:br>
            <a:endParaRPr lang="ru-RU" sz="1600" dirty="0"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692696"/>
            <a:ext cx="3672408" cy="4752528"/>
          </a:xfrm>
        </p:spPr>
      </p:pic>
    </p:spTree>
    <p:extLst>
      <p:ext uri="{BB962C8B-B14F-4D97-AF65-F5344CB8AC3E}">
        <p14:creationId xmlns:p14="http://schemas.microsoft.com/office/powerpoint/2010/main" xmlns="" val="3432543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44390" y="404664"/>
            <a:ext cx="3008313" cy="4948981"/>
          </a:xfrm>
        </p:spPr>
        <p:txBody>
          <a:bodyPr/>
          <a:lstStyle/>
          <a:p>
            <a:endParaRPr lang="ru-RU" dirty="0">
              <a:latin typeface="Comic Sans MS" pitchFamily="66" charset="0"/>
            </a:endParaRPr>
          </a:p>
          <a:p>
            <a:r>
              <a:rPr lang="ru-RU" sz="2000" dirty="0">
                <a:latin typeface="Bookman Old Style" panose="02050604050505020204" pitchFamily="18" charset="0"/>
              </a:rPr>
              <a:t>И кстати, веселых рассказов немало,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К тому же, еще для ребят написал: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260648"/>
            <a:ext cx="1755648" cy="2286000"/>
          </a:xfrm>
        </p:spPr>
      </p:pic>
      <p:pic>
        <p:nvPicPr>
          <p:cNvPr id="4098" name="Picture 2" descr="D:\Backup\d\учеба\0_75a16_272cf1b9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5572" y="4417639"/>
            <a:ext cx="1591056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Backup\d\учеба\1340204038_04859995_cov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5616" y="204903"/>
            <a:ext cx="23717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Backup\d\учеба\cover-big_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3363" y="2674424"/>
            <a:ext cx="1828800" cy="24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Backup\d\учеба\f_clip_image0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844" y="5255839"/>
            <a:ext cx="11430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Backup\d\учеба\i_nosov-tema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5876" y="2531112"/>
            <a:ext cx="1591056" cy="210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Backup\d\учеба\cove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813" y="2780928"/>
            <a:ext cx="2622824" cy="399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5149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58200" cy="520700"/>
          </a:xfrm>
        </p:spPr>
        <p:txBody>
          <a:bodyPr/>
          <a:lstStyle/>
          <a:p>
            <a:r>
              <a:rPr lang="ru-RU" dirty="0"/>
              <a:t>Вот так «Огурцы»!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457200" y="1052736"/>
            <a:ext cx="3538736" cy="5073427"/>
          </a:xfrm>
        </p:spPr>
        <p:txBody>
          <a:bodyPr>
            <a:normAutofit fontScale="92500"/>
          </a:bodyPr>
          <a:lstStyle/>
          <a:p>
            <a:endParaRPr lang="ru-RU" dirty="0"/>
          </a:p>
          <a:p>
            <a:endParaRPr lang="ru-RU" dirty="0"/>
          </a:p>
          <a:p>
            <a:pPr indent="457200" algn="just"/>
            <a:r>
              <a:rPr lang="ru-RU" sz="1800" dirty="0">
                <a:latin typeface="Bookman Old Style" panose="02050604050505020204" pitchFamily="18" charset="0"/>
              </a:rPr>
              <a:t>Читаешь рассказ «Огурцы»  и думаешь: «Откуда писатель узнал эту историю?» А оказывается, подобный случай произошел с его племянником. </a:t>
            </a:r>
          </a:p>
          <a:p>
            <a:pPr indent="457200" algn="just"/>
            <a:r>
              <a:rPr lang="ru-RU" sz="1800" dirty="0">
                <a:latin typeface="Bookman Old Style" panose="02050604050505020204" pitchFamily="18" charset="0"/>
              </a:rPr>
              <a:t>5 летний мальчик гулял рядом с домом на площадке, где была овощная база. </a:t>
            </a:r>
          </a:p>
          <a:p>
            <a:pPr indent="457200" algn="just"/>
            <a:r>
              <a:rPr lang="ru-RU" sz="1800" dirty="0">
                <a:latin typeface="Bookman Old Style" panose="02050604050505020204" pitchFamily="18" charset="0"/>
              </a:rPr>
              <a:t>Мальчик увидел за палаткой бочку с огурцами, залез в нее обеими руками, ухватил в каждую по огурцу и довольный пошел к маме. Вот этот эпизод и послужил началом к рассказу «Огурцы».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2000" dirty="0">
              <a:latin typeface="Comic Sans MS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812800"/>
            <a:ext cx="3672408" cy="5112544"/>
          </a:xfrm>
        </p:spPr>
      </p:pic>
    </p:spTree>
    <p:extLst>
      <p:ext uri="{BB962C8B-B14F-4D97-AF65-F5344CB8AC3E}">
        <p14:creationId xmlns:p14="http://schemas.microsoft.com/office/powerpoint/2010/main" xmlns="" val="3233410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799</TotalTime>
  <Words>418</Words>
  <Application>Microsoft Office PowerPoint</Application>
  <PresentationFormat>Экран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Слайд 1</vt:lpstr>
      <vt:lpstr>Слайд 2</vt:lpstr>
      <vt:lpstr>Биография Н. Н. носова</vt:lpstr>
      <vt:lpstr>Как начиналось творчество Николая Носова</vt:lpstr>
      <vt:lpstr>Слайд 5</vt:lpstr>
      <vt:lpstr>Слайд 6</vt:lpstr>
      <vt:lpstr>Незнайкина история</vt:lpstr>
      <vt:lpstr>Слайд 8</vt:lpstr>
      <vt:lpstr>Вот так «Огурцы»!</vt:lpstr>
      <vt:lpstr>Книги Н.Носова нравятся детям, потому что в них рассказывается о таких же, как они, непоседах, изобретателях и фантазерах- словом об обычных мальчишках и девчонках.</vt:lpstr>
      <vt:lpstr>Слайд 11</vt:lpstr>
      <vt:lpstr>Слайд 12</vt:lpstr>
      <vt:lpstr>Слайд 13</vt:lpstr>
      <vt:lpstr>Угадайте из какого рассказа этот отрывок?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Николаевич Носов</dc:title>
  <dc:creator>user</dc:creator>
  <cp:lastModifiedBy>Иван Герасимов</cp:lastModifiedBy>
  <cp:revision>35</cp:revision>
  <dcterms:created xsi:type="dcterms:W3CDTF">2012-10-07T17:37:14Z</dcterms:created>
  <dcterms:modified xsi:type="dcterms:W3CDTF">2023-11-07T17:20:14Z</dcterms:modified>
</cp:coreProperties>
</file>